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510-70EB-48A6-BF94-FAEBEE9BE48F}" type="datetimeFigureOut">
              <a:rPr lang="sv-SE" smtClean="0"/>
              <a:pPr/>
              <a:t>2013-04-11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70BC-DB94-4673-A3FC-2B537D29A4F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510-70EB-48A6-BF94-FAEBEE9BE48F}" type="datetimeFigureOut">
              <a:rPr lang="sv-SE" smtClean="0"/>
              <a:pPr/>
              <a:t>2013-04-11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70BC-DB94-4673-A3FC-2B537D29A4F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510-70EB-48A6-BF94-FAEBEE9BE48F}" type="datetimeFigureOut">
              <a:rPr lang="sv-SE" smtClean="0"/>
              <a:pPr/>
              <a:t>2013-04-11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70BC-DB94-4673-A3FC-2B537D29A4F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510-70EB-48A6-BF94-FAEBEE9BE48F}" type="datetimeFigureOut">
              <a:rPr lang="sv-SE" smtClean="0"/>
              <a:pPr/>
              <a:t>2013-04-11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70BC-DB94-4673-A3FC-2B537D29A4F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510-70EB-48A6-BF94-FAEBEE9BE48F}" type="datetimeFigureOut">
              <a:rPr lang="sv-SE" smtClean="0"/>
              <a:pPr/>
              <a:t>2013-04-11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70BC-DB94-4673-A3FC-2B537D29A4F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510-70EB-48A6-BF94-FAEBEE9BE48F}" type="datetimeFigureOut">
              <a:rPr lang="sv-SE" smtClean="0"/>
              <a:pPr/>
              <a:t>2013-04-11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70BC-DB94-4673-A3FC-2B537D29A4F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510-70EB-48A6-BF94-FAEBEE9BE48F}" type="datetimeFigureOut">
              <a:rPr lang="sv-SE" smtClean="0"/>
              <a:pPr/>
              <a:t>2013-04-11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70BC-DB94-4673-A3FC-2B537D29A4F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510-70EB-48A6-BF94-FAEBEE9BE48F}" type="datetimeFigureOut">
              <a:rPr lang="sv-SE" smtClean="0"/>
              <a:pPr/>
              <a:t>2013-04-11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70BC-DB94-4673-A3FC-2B537D29A4F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510-70EB-48A6-BF94-FAEBEE9BE48F}" type="datetimeFigureOut">
              <a:rPr lang="sv-SE" smtClean="0"/>
              <a:pPr/>
              <a:t>2013-04-11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70BC-DB94-4673-A3FC-2B537D29A4F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510-70EB-48A6-BF94-FAEBEE9BE48F}" type="datetimeFigureOut">
              <a:rPr lang="sv-SE" smtClean="0"/>
              <a:pPr/>
              <a:t>2013-04-11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70BC-DB94-4673-A3FC-2B537D29A4F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510-70EB-48A6-BF94-FAEBEE9BE48F}" type="datetimeFigureOut">
              <a:rPr lang="sv-SE" smtClean="0"/>
              <a:pPr/>
              <a:t>2013-04-11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70BC-DB94-4673-A3FC-2B537D29A4F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B5510-70EB-48A6-BF94-FAEBEE9BE48F}" type="datetimeFigureOut">
              <a:rPr lang="sv-SE" smtClean="0"/>
              <a:pPr/>
              <a:t>2013-04-11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670BC-DB94-4673-A3FC-2B537D29A4F2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26" Type="http://schemas.openxmlformats.org/officeDocument/2006/relationships/slide" Target="slide25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24.xml"/><Relationship Id="rId2" Type="http://schemas.openxmlformats.org/officeDocument/2006/relationships/slide" Target="slide27.xml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24" Type="http://schemas.openxmlformats.org/officeDocument/2006/relationships/slide" Target="slide23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2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1.xml"/><Relationship Id="rId27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428596" y="1000108"/>
            <a:ext cx="15113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1400" b="1" dirty="0" smtClean="0"/>
              <a:t>Karttecken</a:t>
            </a:r>
            <a:endParaRPr lang="sv-SE" sz="1400" b="1" dirty="0"/>
          </a:p>
        </p:txBody>
      </p:sp>
      <p:sp>
        <p:nvSpPr>
          <p:cNvPr id="7234" name="Text Box 66"/>
          <p:cNvSpPr txBox="1">
            <a:spLocks noChangeArrowheads="1"/>
          </p:cNvSpPr>
          <p:nvPr/>
        </p:nvSpPr>
        <p:spPr bwMode="auto">
          <a:xfrm>
            <a:off x="2339975" y="6021388"/>
            <a:ext cx="446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/>
              <a:t>FINAL</a:t>
            </a:r>
          </a:p>
        </p:txBody>
      </p:sp>
      <p:sp>
        <p:nvSpPr>
          <p:cNvPr id="7235" name="Rectangle 6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071934" y="5997596"/>
            <a:ext cx="1009650" cy="4318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428596" y="1643050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100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428596" y="2428868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200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 Box 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428596" y="3214686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5" action="ppaction://hlinksldjump"/>
              </a:rPr>
              <a:t>3</a:t>
            </a:r>
            <a:r>
              <a:rPr lang="en-US" sz="1600" b="1" dirty="0" smtClean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5" action="ppaction://hlinksldjump"/>
              </a:rPr>
              <a:t>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9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428596" y="4000504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6" action="ppaction://hlinksldjump"/>
              </a:rPr>
              <a:t>4</a:t>
            </a:r>
            <a:r>
              <a:rPr lang="en-US" sz="1600" b="1" dirty="0" smtClean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6" action="ppaction://hlinksldjump"/>
              </a:rPr>
              <a:t>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 Box 9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428596" y="4786322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7" action="ppaction://hlinksldjump"/>
              </a:rPr>
              <a:t>5</a:t>
            </a:r>
            <a:r>
              <a:rPr lang="en-US" sz="1600" b="1" dirty="0" smtClean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7" action="ppaction://hlinksldjump"/>
              </a:rPr>
              <a:t>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61"/>
          <p:cNvSpPr txBox="1">
            <a:spLocks noChangeArrowheads="1"/>
          </p:cNvSpPr>
          <p:nvPr/>
        </p:nvSpPr>
        <p:spPr bwMode="auto">
          <a:xfrm>
            <a:off x="2131306" y="1000108"/>
            <a:ext cx="1511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1400" b="1" dirty="0" smtClean="0"/>
              <a:t>Skala</a:t>
            </a:r>
            <a:endParaRPr lang="sv-SE" sz="1400" b="1" dirty="0"/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2131306" y="1643050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8" action="ppaction://hlinksldjump"/>
              </a:rPr>
              <a:t>100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2131306" y="2428868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9" action="ppaction://hlinksldjump"/>
              </a:rPr>
              <a:t>200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 Box 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131306" y="3214686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10" action="ppaction://hlinksldjump"/>
              </a:rPr>
              <a:t>3</a:t>
            </a:r>
            <a:r>
              <a:rPr lang="en-US" sz="1600" b="1" dirty="0" smtClean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10" action="ppaction://hlinksldjump"/>
              </a:rPr>
              <a:t>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 Box 9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2131306" y="4000504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11" action="ppaction://hlinksldjump"/>
              </a:rPr>
              <a:t>4</a:t>
            </a:r>
            <a:r>
              <a:rPr lang="en-US" sz="1600" b="1" dirty="0" smtClean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11" action="ppaction://hlinksldjump"/>
              </a:rPr>
              <a:t>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 Box 9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2131306" y="4786322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12" action="ppaction://hlinksldjump"/>
              </a:rPr>
              <a:t>5</a:t>
            </a:r>
            <a:r>
              <a:rPr lang="en-US" sz="1600" b="1" dirty="0" smtClean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12" action="ppaction://hlinksldjump"/>
              </a:rPr>
              <a:t>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 Box 61"/>
          <p:cNvSpPr txBox="1">
            <a:spLocks noChangeArrowheads="1"/>
          </p:cNvSpPr>
          <p:nvPr/>
        </p:nvSpPr>
        <p:spPr bwMode="auto">
          <a:xfrm>
            <a:off x="3845818" y="1000108"/>
            <a:ext cx="15113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1400" b="1" dirty="0" smtClean="0"/>
              <a:t>Färger</a:t>
            </a:r>
            <a:endParaRPr lang="sv-SE" sz="1400" b="1" dirty="0"/>
          </a:p>
        </p:txBody>
      </p: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3845818" y="1643050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13" action="ppaction://hlinksldjump"/>
              </a:rPr>
              <a:t>100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 Box 9"/>
          <p:cNvSpPr txBox="1">
            <a:spLocks noChangeArrowheads="1"/>
          </p:cNvSpPr>
          <p:nvPr/>
        </p:nvSpPr>
        <p:spPr bwMode="auto">
          <a:xfrm>
            <a:off x="3845818" y="2428868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14" action="ppaction://hlinksldjump"/>
              </a:rPr>
              <a:t>200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 Box 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845818" y="3214686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15" action="ppaction://hlinksldjump"/>
              </a:rPr>
              <a:t>3</a:t>
            </a:r>
            <a:r>
              <a:rPr lang="en-US" sz="1600" b="1" dirty="0" smtClean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15" action="ppaction://hlinksldjump"/>
              </a:rPr>
              <a:t>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9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3845818" y="4000504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16" action="ppaction://hlinksldjump"/>
              </a:rPr>
              <a:t>4</a:t>
            </a:r>
            <a:r>
              <a:rPr lang="en-US" sz="1600" b="1" dirty="0" smtClean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16" action="ppaction://hlinksldjump"/>
              </a:rPr>
              <a:t>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9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3845818" y="4786322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17" action="ppaction://hlinksldjump"/>
              </a:rPr>
              <a:t>5</a:t>
            </a:r>
            <a:r>
              <a:rPr lang="en-US" sz="1600" b="1" dirty="0" smtClean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17" action="ppaction://hlinksldjump"/>
              </a:rPr>
              <a:t>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 Box 61"/>
          <p:cNvSpPr txBox="1">
            <a:spLocks noChangeArrowheads="1"/>
          </p:cNvSpPr>
          <p:nvPr/>
        </p:nvSpPr>
        <p:spPr bwMode="auto">
          <a:xfrm>
            <a:off x="5572132" y="1000108"/>
            <a:ext cx="15113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1400" b="1" dirty="0" smtClean="0"/>
              <a:t>Höjdkurvor</a:t>
            </a:r>
            <a:endParaRPr lang="sv-SE" sz="1400" b="1" dirty="0"/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5572132" y="1643050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18" action="ppaction://hlinksldjump"/>
              </a:rPr>
              <a:t>100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 Box 9"/>
          <p:cNvSpPr txBox="1">
            <a:spLocks noChangeArrowheads="1"/>
          </p:cNvSpPr>
          <p:nvPr/>
        </p:nvSpPr>
        <p:spPr bwMode="auto">
          <a:xfrm>
            <a:off x="5572132" y="2428868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19" action="ppaction://hlinksldjump"/>
              </a:rPr>
              <a:t>200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 Box 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572132" y="3214686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20" action="ppaction://hlinksldjump"/>
              </a:rPr>
              <a:t>3</a:t>
            </a:r>
            <a:r>
              <a:rPr lang="en-US" sz="1600" b="1" dirty="0" smtClean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20" action="ppaction://hlinksldjump"/>
              </a:rPr>
              <a:t>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 Box 9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5572132" y="4000504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21" action="ppaction://hlinksldjump"/>
              </a:rPr>
              <a:t>4</a:t>
            </a:r>
            <a:r>
              <a:rPr lang="en-US" sz="1600" b="1" dirty="0" smtClean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21" action="ppaction://hlinksldjump"/>
              </a:rPr>
              <a:t>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 Box 9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5572132" y="4786322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22" action="ppaction://hlinksldjump"/>
              </a:rPr>
              <a:t>5</a:t>
            </a:r>
            <a:r>
              <a:rPr lang="en-US" sz="1600" b="1" dirty="0" smtClean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22" action="ppaction://hlinksldjump"/>
              </a:rPr>
              <a:t>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 Box 61"/>
          <p:cNvSpPr txBox="1">
            <a:spLocks noChangeArrowheads="1"/>
          </p:cNvSpPr>
          <p:nvPr/>
        </p:nvSpPr>
        <p:spPr bwMode="auto">
          <a:xfrm>
            <a:off x="7274842" y="1000108"/>
            <a:ext cx="15113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1400" b="1" dirty="0" smtClean="0"/>
              <a:t>Fler karttecken</a:t>
            </a:r>
            <a:endParaRPr lang="sv-SE" sz="1400" b="1" dirty="0"/>
          </a:p>
        </p:txBody>
      </p:sp>
      <p:sp>
        <p:nvSpPr>
          <p:cNvPr id="84" name="Text Box 9"/>
          <p:cNvSpPr txBox="1">
            <a:spLocks noChangeArrowheads="1"/>
          </p:cNvSpPr>
          <p:nvPr/>
        </p:nvSpPr>
        <p:spPr bwMode="auto">
          <a:xfrm>
            <a:off x="7274842" y="1643050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23" action="ppaction://hlinksldjump"/>
              </a:rPr>
              <a:t>100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 Box 9"/>
          <p:cNvSpPr txBox="1">
            <a:spLocks noChangeArrowheads="1"/>
          </p:cNvSpPr>
          <p:nvPr/>
        </p:nvSpPr>
        <p:spPr bwMode="auto">
          <a:xfrm>
            <a:off x="7274842" y="2428868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24" action="ppaction://hlinksldjump"/>
              </a:rPr>
              <a:t>200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 Box 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274842" y="3214686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25" action="ppaction://hlinksldjump"/>
              </a:rPr>
              <a:t>3</a:t>
            </a:r>
            <a:r>
              <a:rPr lang="en-US" sz="1600" b="1" dirty="0" smtClean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25" action="ppaction://hlinksldjump"/>
              </a:rPr>
              <a:t>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 Box 9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274842" y="4000504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26" action="ppaction://hlinksldjump"/>
              </a:rPr>
              <a:t>4</a:t>
            </a:r>
            <a:r>
              <a:rPr lang="en-US" sz="1600" b="1" dirty="0" smtClean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26" action="ppaction://hlinksldjump"/>
              </a:rPr>
              <a:t>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 Box 9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7274842" y="4786322"/>
            <a:ext cx="151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27" action="ppaction://hlinksldjump"/>
              </a:rPr>
              <a:t>5</a:t>
            </a:r>
            <a:r>
              <a:rPr lang="en-US" sz="1600" b="1" dirty="0" smtClean="0">
                <a:solidFill>
                  <a:schemeClr val="tx1">
                    <a:alpha val="0"/>
                  </a:schemeClr>
                </a:solidFill>
                <a:latin typeface="Arial" pitchFamily="34" charset="0"/>
                <a:cs typeface="Arial" pitchFamily="34" charset="0"/>
                <a:hlinkClick r:id="rId27" action="ppaction://hlinksldjump"/>
              </a:rPr>
              <a:t>00</a:t>
            </a:r>
            <a:endParaRPr lang="en-US" sz="1600" b="1" dirty="0">
              <a:solidFill>
                <a:schemeClr val="tx1">
                  <a:alpha val="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Skala</a:t>
            </a:r>
          </a:p>
          <a:p>
            <a:pPr algn="ctr">
              <a:spcBef>
                <a:spcPct val="50000"/>
              </a:spcBef>
            </a:pPr>
            <a:r>
              <a:rPr lang="sv-SE" sz="5400" dirty="0" smtClean="0"/>
              <a:t>400</a:t>
            </a:r>
            <a:endParaRPr lang="sv-SE" sz="5400" dirty="0"/>
          </a:p>
        </p:txBody>
      </p:sp>
      <p:sp>
        <p:nvSpPr>
          <p:cNvPr id="31751" name="Line 7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31753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5720" y="2492373"/>
            <a:ext cx="8501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Orienteringskartor</a:t>
            </a:r>
            <a:r>
              <a:rPr lang="en-US" sz="3200" dirty="0" smtClean="0"/>
              <a:t> </a:t>
            </a:r>
            <a:r>
              <a:rPr lang="en-US" sz="3200" dirty="0" err="1" smtClean="0"/>
              <a:t>är</a:t>
            </a:r>
            <a:r>
              <a:rPr lang="en-US" sz="3200" dirty="0" smtClean="0"/>
              <a:t> </a:t>
            </a:r>
            <a:r>
              <a:rPr lang="en-US" sz="3200" dirty="0" err="1" smtClean="0"/>
              <a:t>oftast</a:t>
            </a:r>
            <a:r>
              <a:rPr lang="en-US" sz="3200" dirty="0" smtClean="0"/>
              <a:t> </a:t>
            </a:r>
            <a:r>
              <a:rPr lang="en-US" sz="3200" dirty="0" err="1" smtClean="0"/>
              <a:t>ritade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denna</a:t>
            </a:r>
            <a:r>
              <a:rPr lang="en-US" sz="3200" dirty="0" smtClean="0"/>
              <a:t> </a:t>
            </a:r>
            <a:r>
              <a:rPr lang="en-US" sz="3200" dirty="0" err="1" smtClean="0"/>
              <a:t>skala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sv-SE" sz="3200" dirty="0" smtClean="0"/>
              <a:t>1:15 000</a:t>
            </a:r>
            <a:endParaRPr lang="sv-SE" sz="3200" dirty="0"/>
          </a:p>
        </p:txBody>
      </p:sp>
    </p:spTree>
  </p:cSld>
  <p:clrMapOvr>
    <a:masterClrMapping/>
  </p:clrMapOvr>
  <p:transition advTm="30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Skala</a:t>
            </a:r>
          </a:p>
          <a:p>
            <a:pPr algn="ctr">
              <a:spcBef>
                <a:spcPct val="50000"/>
              </a:spcBef>
            </a:pPr>
            <a:r>
              <a:rPr lang="sv-SE" sz="5400" dirty="0" smtClean="0"/>
              <a:t>500</a:t>
            </a:r>
            <a:endParaRPr lang="sv-SE" sz="5400" dirty="0"/>
          </a:p>
        </p:txBody>
      </p:sp>
      <p:sp>
        <p:nvSpPr>
          <p:cNvPr id="32775" name="Line 7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32777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5720" y="2492373"/>
            <a:ext cx="850112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Om </a:t>
            </a:r>
            <a:r>
              <a:rPr lang="en-US" sz="3200" dirty="0" err="1" smtClean="0"/>
              <a:t>det</a:t>
            </a:r>
            <a:r>
              <a:rPr lang="en-US" sz="3200" dirty="0" smtClean="0"/>
              <a:t> </a:t>
            </a:r>
            <a:r>
              <a:rPr lang="en-US" sz="3200" dirty="0" err="1" smtClean="0"/>
              <a:t>är</a:t>
            </a:r>
            <a:r>
              <a:rPr lang="en-US" sz="3200" dirty="0" smtClean="0"/>
              <a:t> </a:t>
            </a:r>
            <a:r>
              <a:rPr lang="en-US" sz="3200" dirty="0" err="1" smtClean="0"/>
              <a:t>tre</a:t>
            </a:r>
            <a:r>
              <a:rPr lang="en-US" sz="3200" dirty="0" smtClean="0"/>
              <a:t> centimeter </a:t>
            </a:r>
            <a:r>
              <a:rPr lang="en-US" sz="3200" dirty="0" err="1" smtClean="0"/>
              <a:t>mellan</a:t>
            </a:r>
            <a:r>
              <a:rPr lang="en-US" sz="3200" dirty="0" smtClean="0"/>
              <a:t> </a:t>
            </a:r>
            <a:r>
              <a:rPr lang="en-US" sz="3200" dirty="0" err="1" smtClean="0"/>
              <a:t>kontrollerna</a:t>
            </a:r>
            <a:r>
              <a:rPr lang="en-US" sz="3200" dirty="0" smtClean="0"/>
              <a:t> </a:t>
            </a:r>
            <a:r>
              <a:rPr lang="en-US" sz="3200" dirty="0" err="1" smtClean="0"/>
              <a:t>på</a:t>
            </a:r>
            <a:r>
              <a:rPr lang="en-US" sz="3200" dirty="0" smtClean="0"/>
              <a:t> </a:t>
            </a:r>
            <a:r>
              <a:rPr lang="en-US" sz="3200" dirty="0" err="1" smtClean="0"/>
              <a:t>kartan</a:t>
            </a:r>
            <a:r>
              <a:rPr lang="en-US" sz="3200" dirty="0" smtClean="0"/>
              <a:t> </a:t>
            </a:r>
            <a:r>
              <a:rPr lang="en-US" sz="3200" dirty="0" err="1" smtClean="0"/>
              <a:t>när</a:t>
            </a:r>
            <a:r>
              <a:rPr lang="en-US" sz="3200" dirty="0" smtClean="0"/>
              <a:t> du </a:t>
            </a:r>
            <a:r>
              <a:rPr lang="en-US" sz="3200" dirty="0" err="1" smtClean="0"/>
              <a:t>är</a:t>
            </a:r>
            <a:r>
              <a:rPr lang="en-US" sz="3200" dirty="0" smtClean="0"/>
              <a:t> </a:t>
            </a:r>
            <a:r>
              <a:rPr lang="en-US" sz="3200" dirty="0" err="1" smtClean="0"/>
              <a:t>ute</a:t>
            </a:r>
            <a:r>
              <a:rPr lang="en-US" sz="3200" dirty="0" smtClean="0"/>
              <a:t> </a:t>
            </a:r>
            <a:r>
              <a:rPr lang="en-US" sz="3200" dirty="0" err="1" smtClean="0"/>
              <a:t>och</a:t>
            </a:r>
            <a:r>
              <a:rPr lang="en-US" sz="3200" dirty="0" smtClean="0"/>
              <a:t> </a:t>
            </a:r>
            <a:r>
              <a:rPr lang="en-US" sz="3200" dirty="0" err="1" smtClean="0"/>
              <a:t>orienterar</a:t>
            </a:r>
            <a:r>
              <a:rPr lang="en-US" sz="3200" dirty="0" smtClean="0"/>
              <a:t>, </a:t>
            </a:r>
            <a:r>
              <a:rPr lang="en-US" sz="3200" dirty="0" err="1" smtClean="0"/>
              <a:t>hur</a:t>
            </a:r>
            <a:r>
              <a:rPr lang="en-US" sz="3200" dirty="0" smtClean="0"/>
              <a:t> </a:t>
            </a:r>
            <a:r>
              <a:rPr lang="en-US" sz="3200" dirty="0" err="1" smtClean="0"/>
              <a:t>långt</a:t>
            </a:r>
            <a:r>
              <a:rPr lang="en-US" sz="3200" dirty="0" smtClean="0"/>
              <a:t> </a:t>
            </a:r>
            <a:r>
              <a:rPr lang="en-US" sz="3200" dirty="0" err="1" smtClean="0"/>
              <a:t>är</a:t>
            </a:r>
            <a:r>
              <a:rPr lang="en-US" sz="3200" dirty="0" smtClean="0"/>
              <a:t> </a:t>
            </a:r>
            <a:r>
              <a:rPr lang="en-US" sz="3200" dirty="0" err="1" smtClean="0"/>
              <a:t>det</a:t>
            </a:r>
            <a:r>
              <a:rPr lang="en-US" sz="3200" dirty="0" smtClean="0"/>
              <a:t> </a:t>
            </a:r>
            <a:r>
              <a:rPr lang="en-US" sz="3200" dirty="0" err="1" smtClean="0"/>
              <a:t>fågelvägen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verkligheten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200" dirty="0" smtClean="0"/>
              <a:t>450 meter</a:t>
            </a:r>
            <a:endParaRPr lang="sv-SE" sz="3200" dirty="0"/>
          </a:p>
        </p:txBody>
      </p:sp>
    </p:spTree>
  </p:cSld>
  <p:clrMapOvr>
    <a:masterClrMapping/>
  </p:clrMapOvr>
  <p:transition advTm="30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33794" name="Line 2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Färger</a:t>
            </a:r>
          </a:p>
          <a:p>
            <a:pPr algn="ctr">
              <a:spcBef>
                <a:spcPct val="50000"/>
              </a:spcBef>
            </a:pPr>
            <a:r>
              <a:rPr lang="sv-SE" sz="5400" dirty="0" smtClean="0"/>
              <a:t>100</a:t>
            </a:r>
            <a:endParaRPr lang="sv-SE" sz="5400" dirty="0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33799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5720" y="2492373"/>
            <a:ext cx="8501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Vilken</a:t>
            </a:r>
            <a:r>
              <a:rPr lang="en-US" sz="3200" dirty="0" smtClean="0"/>
              <a:t> </a:t>
            </a:r>
            <a:r>
              <a:rPr lang="en-US" sz="3200" dirty="0" err="1" smtClean="0"/>
              <a:t>är</a:t>
            </a:r>
            <a:r>
              <a:rPr lang="en-US" sz="3200" dirty="0" smtClean="0"/>
              <a:t> </a:t>
            </a:r>
            <a:r>
              <a:rPr lang="en-US" sz="3200" dirty="0" err="1" smtClean="0"/>
              <a:t>kartans</a:t>
            </a:r>
            <a:r>
              <a:rPr lang="en-US" sz="3200" dirty="0" smtClean="0"/>
              <a:t> </a:t>
            </a:r>
            <a:r>
              <a:rPr lang="en-US" sz="3200" dirty="0" err="1" smtClean="0"/>
              <a:t>grundfärg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200" dirty="0" smtClean="0"/>
              <a:t>Vit</a:t>
            </a:r>
            <a:endParaRPr lang="sv-SE" sz="3200" dirty="0"/>
          </a:p>
        </p:txBody>
      </p:sp>
    </p:spTree>
  </p:cSld>
  <p:clrMapOvr>
    <a:masterClrMapping/>
  </p:clrMapOvr>
  <p:transition advTm="30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Färger</a:t>
            </a:r>
            <a:endParaRPr lang="sv-SE" sz="2000" b="1" dirty="0"/>
          </a:p>
          <a:p>
            <a:pPr algn="ctr">
              <a:spcBef>
                <a:spcPct val="50000"/>
              </a:spcBef>
            </a:pPr>
            <a:r>
              <a:rPr lang="sv-SE" sz="5400" dirty="0"/>
              <a:t>200</a:t>
            </a:r>
          </a:p>
        </p:txBody>
      </p:sp>
      <p:sp>
        <p:nvSpPr>
          <p:cNvPr id="34821" name="Line 5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34823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5720" y="2492373"/>
            <a:ext cx="8501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Vilken</a:t>
            </a:r>
            <a:r>
              <a:rPr lang="en-US" sz="3200" dirty="0" smtClean="0"/>
              <a:t> </a:t>
            </a:r>
            <a:r>
              <a:rPr lang="en-US" sz="3200" dirty="0" err="1" smtClean="0"/>
              <a:t>färg</a:t>
            </a:r>
            <a:r>
              <a:rPr lang="en-US" sz="3200" dirty="0" smtClean="0"/>
              <a:t> </a:t>
            </a:r>
            <a:r>
              <a:rPr lang="en-US" sz="3200" dirty="0" err="1" smtClean="0"/>
              <a:t>har</a:t>
            </a:r>
            <a:r>
              <a:rPr lang="en-US" sz="3200" dirty="0" smtClean="0"/>
              <a:t> </a:t>
            </a:r>
            <a:r>
              <a:rPr lang="en-US" sz="3200" dirty="0" err="1" smtClean="0"/>
              <a:t>alla</a:t>
            </a:r>
            <a:r>
              <a:rPr lang="en-US" sz="3200" dirty="0" smtClean="0"/>
              <a:t> </a:t>
            </a:r>
            <a:r>
              <a:rPr lang="en-US" sz="3200" dirty="0" err="1" smtClean="0"/>
              <a:t>våtmarker</a:t>
            </a:r>
            <a:r>
              <a:rPr lang="en-US" sz="3200" dirty="0" smtClean="0"/>
              <a:t> </a:t>
            </a:r>
            <a:r>
              <a:rPr lang="en-US" sz="3200" dirty="0" err="1" smtClean="0"/>
              <a:t>på</a:t>
            </a:r>
            <a:r>
              <a:rPr lang="en-US" sz="3200" dirty="0" smtClean="0"/>
              <a:t> </a:t>
            </a:r>
            <a:r>
              <a:rPr lang="en-US" sz="3200" dirty="0" err="1" smtClean="0"/>
              <a:t>kartan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200" dirty="0" smtClean="0"/>
              <a:t>Blå</a:t>
            </a:r>
            <a:endParaRPr lang="sv-SE" sz="3200" dirty="0"/>
          </a:p>
        </p:txBody>
      </p:sp>
    </p:spTree>
  </p:cSld>
  <p:clrMapOvr>
    <a:masterClrMapping/>
  </p:clrMapOvr>
  <p:transition advTm="30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Färger</a:t>
            </a:r>
            <a:endParaRPr lang="sv-SE" sz="2000" b="1" dirty="0"/>
          </a:p>
          <a:p>
            <a:pPr algn="ctr">
              <a:spcBef>
                <a:spcPct val="50000"/>
              </a:spcBef>
            </a:pPr>
            <a:r>
              <a:rPr lang="sv-SE" sz="5400" dirty="0"/>
              <a:t>300</a:t>
            </a:r>
          </a:p>
        </p:txBody>
      </p:sp>
      <p:sp>
        <p:nvSpPr>
          <p:cNvPr id="35845" name="Line 5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35847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5720" y="2492373"/>
            <a:ext cx="8501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Öppna</a:t>
            </a:r>
            <a:r>
              <a:rPr lang="en-US" sz="3200" dirty="0" smtClean="0"/>
              <a:t> </a:t>
            </a:r>
            <a:r>
              <a:rPr lang="en-US" sz="3200" dirty="0" err="1" smtClean="0"/>
              <a:t>ytor</a:t>
            </a:r>
            <a:r>
              <a:rPr lang="en-US" sz="3200" dirty="0" smtClean="0"/>
              <a:t> </a:t>
            </a:r>
            <a:r>
              <a:rPr lang="en-US" sz="3200" dirty="0" err="1" smtClean="0"/>
              <a:t>har</a:t>
            </a:r>
            <a:r>
              <a:rPr lang="en-US" sz="3200" dirty="0" smtClean="0"/>
              <a:t> </a:t>
            </a:r>
            <a:r>
              <a:rPr lang="en-US" sz="3200" dirty="0" err="1" smtClean="0"/>
              <a:t>denna</a:t>
            </a:r>
            <a:r>
              <a:rPr lang="en-US" sz="3200" dirty="0" smtClean="0"/>
              <a:t> </a:t>
            </a:r>
            <a:r>
              <a:rPr lang="en-US" sz="3200" dirty="0" err="1" smtClean="0"/>
              <a:t>färg</a:t>
            </a:r>
            <a:r>
              <a:rPr lang="en-US" sz="3200" dirty="0" smtClean="0"/>
              <a:t> </a:t>
            </a:r>
            <a:r>
              <a:rPr lang="en-US" sz="3200" dirty="0" err="1" smtClean="0"/>
              <a:t>på</a:t>
            </a:r>
            <a:r>
              <a:rPr lang="en-US" sz="3200" dirty="0" smtClean="0"/>
              <a:t> </a:t>
            </a:r>
            <a:r>
              <a:rPr lang="en-US" sz="3200" dirty="0" err="1" smtClean="0"/>
              <a:t>kartan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200" dirty="0" smtClean="0"/>
              <a:t>Gul</a:t>
            </a:r>
            <a:endParaRPr lang="sv-SE" sz="3200" dirty="0"/>
          </a:p>
        </p:txBody>
      </p:sp>
    </p:spTree>
  </p:cSld>
  <p:clrMapOvr>
    <a:masterClrMapping/>
  </p:clrMapOvr>
  <p:transition advTm="30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Färger</a:t>
            </a:r>
            <a:endParaRPr lang="sv-SE" sz="2000" b="1" dirty="0"/>
          </a:p>
          <a:p>
            <a:pPr algn="ctr">
              <a:spcBef>
                <a:spcPct val="50000"/>
              </a:spcBef>
            </a:pPr>
            <a:r>
              <a:rPr lang="sv-SE" sz="5400" dirty="0"/>
              <a:t>400</a:t>
            </a:r>
          </a:p>
        </p:txBody>
      </p:sp>
      <p:sp>
        <p:nvSpPr>
          <p:cNvPr id="36869" name="Line 5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36871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5720" y="2492373"/>
            <a:ext cx="8501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Vilken</a:t>
            </a:r>
            <a:r>
              <a:rPr lang="en-US" sz="3200" dirty="0" smtClean="0"/>
              <a:t> </a:t>
            </a:r>
            <a:r>
              <a:rPr lang="en-US" sz="3200" dirty="0" err="1" smtClean="0"/>
              <a:t>färg</a:t>
            </a:r>
            <a:r>
              <a:rPr lang="en-US" sz="3200" dirty="0" smtClean="0"/>
              <a:t> </a:t>
            </a:r>
            <a:r>
              <a:rPr lang="en-US" sz="3200" dirty="0" err="1" smtClean="0"/>
              <a:t>har</a:t>
            </a:r>
            <a:r>
              <a:rPr lang="en-US" sz="3200" dirty="0" smtClean="0"/>
              <a:t> </a:t>
            </a:r>
            <a:r>
              <a:rPr lang="en-US" sz="3200" dirty="0" err="1" smtClean="0"/>
              <a:t>alla</a:t>
            </a:r>
            <a:r>
              <a:rPr lang="en-US" sz="3200" dirty="0" smtClean="0"/>
              <a:t> </a:t>
            </a:r>
            <a:r>
              <a:rPr lang="en-US" sz="3200" dirty="0" err="1" smtClean="0"/>
              <a:t>byggnader</a:t>
            </a:r>
            <a:r>
              <a:rPr lang="en-US" sz="3200" dirty="0" smtClean="0"/>
              <a:t> </a:t>
            </a:r>
            <a:r>
              <a:rPr lang="en-US" sz="3200" dirty="0" err="1" smtClean="0"/>
              <a:t>på</a:t>
            </a:r>
            <a:r>
              <a:rPr lang="en-US" sz="3200" dirty="0" smtClean="0"/>
              <a:t> </a:t>
            </a:r>
            <a:r>
              <a:rPr lang="en-US" sz="3200" dirty="0" err="1" smtClean="0"/>
              <a:t>kartan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200" dirty="0" smtClean="0"/>
              <a:t>Svart</a:t>
            </a:r>
            <a:endParaRPr lang="sv-SE" sz="3200" dirty="0"/>
          </a:p>
        </p:txBody>
      </p:sp>
    </p:spTree>
  </p:cSld>
  <p:clrMapOvr>
    <a:masterClrMapping/>
  </p:clrMapOvr>
  <p:transition advTm="30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Färger</a:t>
            </a:r>
            <a:endParaRPr lang="sv-SE" sz="2000" b="1" dirty="0"/>
          </a:p>
          <a:p>
            <a:pPr algn="ctr">
              <a:spcBef>
                <a:spcPct val="50000"/>
              </a:spcBef>
            </a:pPr>
            <a:r>
              <a:rPr lang="sv-SE" sz="5400" dirty="0"/>
              <a:t>500</a:t>
            </a:r>
          </a:p>
        </p:txBody>
      </p:sp>
      <p:sp>
        <p:nvSpPr>
          <p:cNvPr id="37893" name="Line 5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37895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5720" y="2492373"/>
            <a:ext cx="850112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Grönt</a:t>
            </a:r>
            <a:r>
              <a:rPr lang="en-US" sz="3200" dirty="0" smtClean="0"/>
              <a:t> </a:t>
            </a:r>
            <a:r>
              <a:rPr lang="en-US" sz="3200" dirty="0" err="1" smtClean="0"/>
              <a:t>betyder</a:t>
            </a:r>
            <a:r>
              <a:rPr lang="en-US" sz="3200" dirty="0" smtClean="0"/>
              <a:t> </a:t>
            </a:r>
            <a:r>
              <a:rPr lang="en-US" sz="3200" dirty="0" err="1" smtClean="0"/>
              <a:t>tät</a:t>
            </a:r>
            <a:r>
              <a:rPr lang="en-US" sz="3200" dirty="0" smtClean="0"/>
              <a:t> </a:t>
            </a:r>
            <a:r>
              <a:rPr lang="en-US" sz="3200" dirty="0" err="1" smtClean="0"/>
              <a:t>skog</a:t>
            </a:r>
            <a:r>
              <a:rPr lang="en-US" sz="3200" dirty="0" smtClean="0"/>
              <a:t>, men </a:t>
            </a:r>
            <a:r>
              <a:rPr lang="en-US" sz="3200" dirty="0" err="1" smtClean="0"/>
              <a:t>kan</a:t>
            </a:r>
            <a:r>
              <a:rPr lang="en-US" sz="3200" dirty="0" smtClean="0"/>
              <a:t> </a:t>
            </a:r>
            <a:r>
              <a:rPr lang="en-US" sz="3200" dirty="0" err="1" smtClean="0"/>
              <a:t>också</a:t>
            </a:r>
            <a:r>
              <a:rPr lang="en-US" sz="3200" dirty="0" smtClean="0"/>
              <a:t> </a:t>
            </a:r>
            <a:r>
              <a:rPr lang="en-US" sz="3200" dirty="0" err="1" smtClean="0"/>
              <a:t>betyda</a:t>
            </a:r>
            <a:r>
              <a:rPr lang="en-US" sz="3200" dirty="0" smtClean="0"/>
              <a:t> </a:t>
            </a:r>
            <a:r>
              <a:rPr lang="en-US" sz="3200" dirty="0" err="1" smtClean="0"/>
              <a:t>något</a:t>
            </a:r>
            <a:r>
              <a:rPr lang="en-US" sz="3200" dirty="0" smtClean="0"/>
              <a:t> </a:t>
            </a:r>
            <a:r>
              <a:rPr lang="en-US" sz="3200" dirty="0" err="1" smtClean="0"/>
              <a:t>annat</a:t>
            </a:r>
            <a:r>
              <a:rPr lang="en-US" sz="3200" dirty="0" smtClean="0"/>
              <a:t>, </a:t>
            </a:r>
            <a:r>
              <a:rPr lang="en-US" sz="3200" dirty="0" err="1" smtClean="0"/>
              <a:t>vad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200" dirty="0" smtClean="0"/>
              <a:t>Tomtmark</a:t>
            </a:r>
            <a:endParaRPr lang="sv-SE" sz="3200" dirty="0"/>
          </a:p>
        </p:txBody>
      </p:sp>
    </p:spTree>
  </p:cSld>
  <p:clrMapOvr>
    <a:masterClrMapping/>
  </p:clrMapOvr>
  <p:transition advTm="30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38914" name="Line 2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Höjdkurvor</a:t>
            </a:r>
            <a:endParaRPr lang="sv-SE" sz="2000" b="1" dirty="0"/>
          </a:p>
          <a:p>
            <a:pPr algn="ctr">
              <a:spcBef>
                <a:spcPct val="50000"/>
              </a:spcBef>
            </a:pPr>
            <a:r>
              <a:rPr lang="sv-SE" sz="5400" dirty="0"/>
              <a:t>100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38919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5720" y="2492373"/>
            <a:ext cx="850112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Hur</a:t>
            </a:r>
            <a:r>
              <a:rPr lang="en-US" sz="3200" dirty="0" smtClean="0"/>
              <a:t> </a:t>
            </a:r>
            <a:r>
              <a:rPr lang="en-US" sz="3200" dirty="0" err="1" smtClean="0"/>
              <a:t>stor</a:t>
            </a:r>
            <a:r>
              <a:rPr lang="en-US" sz="3200" dirty="0" smtClean="0"/>
              <a:t> </a:t>
            </a:r>
            <a:r>
              <a:rPr lang="en-US" sz="3200" dirty="0" err="1" smtClean="0"/>
              <a:t>är</a:t>
            </a:r>
            <a:r>
              <a:rPr lang="en-US" sz="3200" dirty="0" smtClean="0"/>
              <a:t> </a:t>
            </a:r>
            <a:r>
              <a:rPr lang="en-US" sz="3200" dirty="0" err="1" smtClean="0"/>
              <a:t>höjdskillnaden</a:t>
            </a:r>
            <a:r>
              <a:rPr lang="en-US" sz="3200" dirty="0" smtClean="0"/>
              <a:t> </a:t>
            </a:r>
            <a:r>
              <a:rPr lang="en-US" sz="3200" dirty="0" err="1" smtClean="0"/>
              <a:t>mellan</a:t>
            </a:r>
            <a:r>
              <a:rPr lang="en-US" sz="3200" dirty="0" smtClean="0"/>
              <a:t> </a:t>
            </a:r>
            <a:r>
              <a:rPr lang="en-US" sz="3200" dirty="0" err="1" smtClean="0"/>
              <a:t>två</a:t>
            </a:r>
            <a:r>
              <a:rPr lang="en-US" sz="3200" dirty="0" smtClean="0"/>
              <a:t> </a:t>
            </a:r>
            <a:r>
              <a:rPr lang="en-US" sz="3200" dirty="0" err="1" smtClean="0"/>
              <a:t>höjdkurvor</a:t>
            </a:r>
            <a:r>
              <a:rPr lang="en-US" sz="3200" dirty="0" smtClean="0"/>
              <a:t> </a:t>
            </a:r>
            <a:r>
              <a:rPr lang="en-US" sz="3200" dirty="0" err="1" smtClean="0"/>
              <a:t>på</a:t>
            </a:r>
            <a:r>
              <a:rPr lang="en-US" sz="3200" dirty="0" smtClean="0"/>
              <a:t> en </a:t>
            </a:r>
            <a:r>
              <a:rPr lang="en-US" sz="3200" dirty="0" err="1" smtClean="0"/>
              <a:t>orienteringskarta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200" dirty="0" smtClean="0"/>
              <a:t>5 meter</a:t>
            </a:r>
            <a:endParaRPr lang="sv-SE" sz="3200" dirty="0"/>
          </a:p>
        </p:txBody>
      </p:sp>
    </p:spTree>
  </p:cSld>
  <p:clrMapOvr>
    <a:masterClrMapping/>
  </p:clrMapOvr>
  <p:transition advTm="30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Höjdkurvor</a:t>
            </a:r>
            <a:endParaRPr lang="sv-SE" sz="2000" b="1" dirty="0"/>
          </a:p>
          <a:p>
            <a:pPr algn="ctr">
              <a:spcBef>
                <a:spcPct val="50000"/>
              </a:spcBef>
            </a:pPr>
            <a:r>
              <a:rPr lang="sv-SE" sz="5400" dirty="0"/>
              <a:t>200</a:t>
            </a:r>
          </a:p>
        </p:txBody>
      </p:sp>
      <p:sp>
        <p:nvSpPr>
          <p:cNvPr id="39941" name="Line 5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39943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5720" y="2492373"/>
            <a:ext cx="8501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Hur</a:t>
            </a:r>
            <a:r>
              <a:rPr lang="en-US" sz="3200" dirty="0" smtClean="0"/>
              <a:t> ser </a:t>
            </a:r>
            <a:r>
              <a:rPr lang="en-US" sz="3200" dirty="0" err="1" smtClean="0"/>
              <a:t>tecknet</a:t>
            </a:r>
            <a:r>
              <a:rPr lang="en-US" sz="3200" dirty="0" smtClean="0"/>
              <a:t> </a:t>
            </a:r>
            <a:r>
              <a:rPr lang="en-US" sz="3200" dirty="0" err="1" smtClean="0"/>
              <a:t>för</a:t>
            </a:r>
            <a:r>
              <a:rPr lang="en-US" sz="3200" dirty="0" smtClean="0"/>
              <a:t> </a:t>
            </a:r>
            <a:r>
              <a:rPr lang="en-US" sz="3200" dirty="0" err="1" smtClean="0"/>
              <a:t>punkthöjd</a:t>
            </a:r>
            <a:r>
              <a:rPr lang="en-US" sz="3200" dirty="0" smtClean="0"/>
              <a:t> </a:t>
            </a:r>
            <a:r>
              <a:rPr lang="en-US" sz="3200" dirty="0" err="1" smtClean="0"/>
              <a:t>ut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200" dirty="0" smtClean="0"/>
              <a:t>En brun prick</a:t>
            </a:r>
            <a:endParaRPr lang="sv-SE" sz="3200" dirty="0"/>
          </a:p>
        </p:txBody>
      </p:sp>
    </p:spTree>
  </p:cSld>
  <p:clrMapOvr>
    <a:masterClrMapping/>
  </p:clrMapOvr>
  <p:transition advTm="30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Höjdkurvor</a:t>
            </a:r>
            <a:endParaRPr lang="sv-SE" sz="2000" b="1" dirty="0"/>
          </a:p>
          <a:p>
            <a:pPr algn="ctr">
              <a:spcBef>
                <a:spcPct val="50000"/>
              </a:spcBef>
            </a:pPr>
            <a:r>
              <a:rPr lang="sv-SE" sz="5400" dirty="0"/>
              <a:t>300</a:t>
            </a:r>
          </a:p>
        </p:txBody>
      </p:sp>
      <p:sp>
        <p:nvSpPr>
          <p:cNvPr id="40965" name="Line 5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40967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5720" y="2492373"/>
            <a:ext cx="850112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Hur</a:t>
            </a:r>
            <a:r>
              <a:rPr lang="en-US" sz="3200" dirty="0" smtClean="0"/>
              <a:t> ser man </a:t>
            </a:r>
            <a:r>
              <a:rPr lang="en-US" sz="3200" dirty="0" err="1" smtClean="0"/>
              <a:t>på</a:t>
            </a:r>
            <a:r>
              <a:rPr lang="en-US" sz="3200" dirty="0" smtClean="0"/>
              <a:t> </a:t>
            </a:r>
            <a:r>
              <a:rPr lang="en-US" sz="3200" dirty="0" err="1" smtClean="0"/>
              <a:t>kartan</a:t>
            </a:r>
            <a:r>
              <a:rPr lang="en-US" sz="3200" dirty="0" smtClean="0"/>
              <a:t> </a:t>
            </a:r>
            <a:r>
              <a:rPr lang="en-US" sz="3200" dirty="0" err="1" smtClean="0"/>
              <a:t>att</a:t>
            </a:r>
            <a:r>
              <a:rPr lang="en-US" sz="3200" dirty="0" smtClean="0"/>
              <a:t> </a:t>
            </a:r>
            <a:r>
              <a:rPr lang="en-US" sz="3200" dirty="0" err="1" smtClean="0"/>
              <a:t>terrängen</a:t>
            </a:r>
            <a:r>
              <a:rPr lang="en-US" sz="3200" dirty="0" smtClean="0"/>
              <a:t> </a:t>
            </a:r>
            <a:r>
              <a:rPr lang="en-US" sz="3200" dirty="0" err="1" smtClean="0"/>
              <a:t>är</a:t>
            </a:r>
            <a:r>
              <a:rPr lang="en-US" sz="3200" dirty="0" smtClean="0"/>
              <a:t> </a:t>
            </a:r>
            <a:r>
              <a:rPr lang="en-US" sz="3200" dirty="0" err="1" smtClean="0"/>
              <a:t>brant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verkligheten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200" dirty="0" smtClean="0"/>
              <a:t>Det är tätt mellan höjdkurvorna</a:t>
            </a:r>
            <a:endParaRPr lang="sv-SE" sz="3200" dirty="0"/>
          </a:p>
        </p:txBody>
      </p:sp>
    </p:spTree>
  </p:cSld>
  <p:clrMapOvr>
    <a:masterClrMapping/>
  </p:clrMapOvr>
  <p:transition advTm="30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8196" name="Line 4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Karttecken</a:t>
            </a:r>
            <a:endParaRPr lang="sv-SE" sz="2000" b="1" dirty="0"/>
          </a:p>
          <a:p>
            <a:pPr algn="ctr">
              <a:spcBef>
                <a:spcPct val="50000"/>
              </a:spcBef>
            </a:pPr>
            <a:r>
              <a:rPr lang="sv-SE" sz="5400" dirty="0"/>
              <a:t>100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555776" y="2492373"/>
            <a:ext cx="62310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Vad</a:t>
            </a:r>
            <a:r>
              <a:rPr lang="en-US" sz="3200" dirty="0" smtClean="0"/>
              <a:t> </a:t>
            </a:r>
            <a:r>
              <a:rPr lang="en-US" sz="3200" dirty="0" err="1" smtClean="0"/>
              <a:t>betyder</a:t>
            </a:r>
            <a:r>
              <a:rPr lang="en-US" sz="3200" dirty="0" smtClean="0"/>
              <a:t> </a:t>
            </a:r>
            <a:r>
              <a:rPr lang="en-US" sz="3200" dirty="0" err="1" smtClean="0"/>
              <a:t>tecknet</a:t>
            </a:r>
            <a:r>
              <a:rPr lang="en-US" sz="3200" dirty="0" smtClean="0"/>
              <a:t> </a:t>
            </a:r>
            <a:r>
              <a:rPr lang="en-US" sz="3200" dirty="0" err="1" smtClean="0"/>
              <a:t>på</a:t>
            </a:r>
            <a:r>
              <a:rPr lang="en-US" sz="3200" dirty="0" smtClean="0"/>
              <a:t> </a:t>
            </a:r>
            <a:r>
              <a:rPr lang="en-US" sz="3200" dirty="0" err="1" smtClean="0"/>
              <a:t>bilden</a:t>
            </a:r>
            <a:r>
              <a:rPr lang="en-US" sz="3200" dirty="0" smtClean="0"/>
              <a:t>?</a:t>
            </a:r>
          </a:p>
          <a:p>
            <a:pPr algn="ctr"/>
            <a:endParaRPr lang="sv-SE" sz="3200" dirty="0" smtClean="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200" dirty="0" smtClean="0"/>
              <a:t>Sten</a:t>
            </a:r>
            <a:endParaRPr lang="sv-SE" sz="3200" dirty="0"/>
          </a:p>
        </p:txBody>
      </p:sp>
      <p:sp>
        <p:nvSpPr>
          <p:cNvPr id="8201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1026" name="Picture 2" descr="C:\Documents and Settings\rsu1225\Skrivbord\ORIENTERING\karttecken\st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4" y="2780928"/>
            <a:ext cx="1944216" cy="194421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Höjdkurvor</a:t>
            </a:r>
          </a:p>
          <a:p>
            <a:pPr algn="ctr">
              <a:spcBef>
                <a:spcPct val="50000"/>
              </a:spcBef>
            </a:pPr>
            <a:r>
              <a:rPr lang="sv-SE" sz="5400" dirty="0" smtClean="0"/>
              <a:t>400</a:t>
            </a:r>
            <a:endParaRPr lang="sv-SE" sz="5400" dirty="0"/>
          </a:p>
        </p:txBody>
      </p:sp>
      <p:sp>
        <p:nvSpPr>
          <p:cNvPr id="41989" name="Line 5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41991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5720" y="2492373"/>
            <a:ext cx="8501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Vad</a:t>
            </a:r>
            <a:r>
              <a:rPr lang="en-US" sz="3200" dirty="0" smtClean="0"/>
              <a:t> </a:t>
            </a:r>
            <a:r>
              <a:rPr lang="en-US" sz="3200" dirty="0" err="1" smtClean="0"/>
              <a:t>kallas</a:t>
            </a:r>
            <a:r>
              <a:rPr lang="en-US" sz="3200" dirty="0" smtClean="0"/>
              <a:t> </a:t>
            </a:r>
            <a:r>
              <a:rPr lang="en-US" sz="3200" dirty="0" err="1" smtClean="0"/>
              <a:t>höjdskillnad</a:t>
            </a:r>
            <a:r>
              <a:rPr lang="en-US" sz="3200" dirty="0" smtClean="0"/>
              <a:t> med </a:t>
            </a:r>
            <a:r>
              <a:rPr lang="en-US" sz="3200" dirty="0" err="1" smtClean="0"/>
              <a:t>ett</a:t>
            </a:r>
            <a:r>
              <a:rPr lang="en-US" sz="3200" dirty="0" smtClean="0"/>
              <a:t> </a:t>
            </a:r>
            <a:r>
              <a:rPr lang="en-US" sz="3200" dirty="0" err="1" smtClean="0"/>
              <a:t>annat</a:t>
            </a:r>
            <a:r>
              <a:rPr lang="en-US" sz="3200" dirty="0" smtClean="0"/>
              <a:t> </a:t>
            </a:r>
            <a:r>
              <a:rPr lang="en-US" sz="3200" dirty="0" err="1" smtClean="0"/>
              <a:t>ord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200" dirty="0" smtClean="0"/>
              <a:t>Ekvidistans</a:t>
            </a:r>
            <a:endParaRPr lang="sv-SE" sz="3200" dirty="0"/>
          </a:p>
        </p:txBody>
      </p:sp>
    </p:spTree>
  </p:cSld>
  <p:clrMapOvr>
    <a:masterClrMapping/>
  </p:clrMapOvr>
  <p:transition advTm="30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Höjdkurvor</a:t>
            </a:r>
            <a:endParaRPr lang="sv-SE" sz="2000" b="1" dirty="0"/>
          </a:p>
          <a:p>
            <a:pPr algn="ctr">
              <a:spcBef>
                <a:spcPct val="50000"/>
              </a:spcBef>
            </a:pPr>
            <a:r>
              <a:rPr lang="sv-SE" sz="5400" dirty="0"/>
              <a:t>500</a:t>
            </a:r>
          </a:p>
        </p:txBody>
      </p:sp>
      <p:sp>
        <p:nvSpPr>
          <p:cNvPr id="43013" name="Line 5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43015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5720" y="2492373"/>
            <a:ext cx="850112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Du </a:t>
            </a:r>
            <a:r>
              <a:rPr lang="en-US" sz="3200" dirty="0" err="1" smtClean="0"/>
              <a:t>ska</a:t>
            </a:r>
            <a:r>
              <a:rPr lang="en-US" sz="3200" dirty="0" smtClean="0"/>
              <a:t> </a:t>
            </a:r>
            <a:r>
              <a:rPr lang="en-US" sz="3200" dirty="0" err="1" smtClean="0"/>
              <a:t>springa</a:t>
            </a:r>
            <a:r>
              <a:rPr lang="en-US" sz="3200" dirty="0" smtClean="0"/>
              <a:t> </a:t>
            </a:r>
            <a:r>
              <a:rPr lang="en-US" sz="3200" dirty="0" err="1" smtClean="0"/>
              <a:t>upp</a:t>
            </a:r>
            <a:r>
              <a:rPr lang="en-US" sz="3200" dirty="0" smtClean="0"/>
              <a:t> </a:t>
            </a:r>
            <a:r>
              <a:rPr lang="en-US" sz="3200" dirty="0" err="1" smtClean="0"/>
              <a:t>för</a:t>
            </a:r>
            <a:r>
              <a:rPr lang="en-US" sz="3200" dirty="0" smtClean="0"/>
              <a:t> en </a:t>
            </a:r>
            <a:r>
              <a:rPr lang="en-US" sz="3200" dirty="0" err="1" smtClean="0"/>
              <a:t>backe</a:t>
            </a:r>
            <a:r>
              <a:rPr lang="en-US" sz="3200" dirty="0" smtClean="0"/>
              <a:t> med </a:t>
            </a:r>
            <a:r>
              <a:rPr lang="en-US" sz="3200" dirty="0" err="1" smtClean="0"/>
              <a:t>fyra</a:t>
            </a:r>
            <a:r>
              <a:rPr lang="en-US" sz="3200" dirty="0" smtClean="0"/>
              <a:t> </a:t>
            </a:r>
            <a:r>
              <a:rPr lang="en-US" sz="3200" dirty="0" err="1" smtClean="0"/>
              <a:t>höjdkurvor</a:t>
            </a:r>
            <a:r>
              <a:rPr lang="en-US" sz="3200" dirty="0" smtClean="0"/>
              <a:t> </a:t>
            </a:r>
            <a:r>
              <a:rPr lang="en-US" sz="3200" dirty="0" err="1" smtClean="0"/>
              <a:t>på</a:t>
            </a:r>
            <a:r>
              <a:rPr lang="en-US" sz="3200" dirty="0" smtClean="0"/>
              <a:t> </a:t>
            </a:r>
            <a:r>
              <a:rPr lang="en-US" sz="3200" dirty="0" err="1" smtClean="0"/>
              <a:t>kartan</a:t>
            </a:r>
            <a:r>
              <a:rPr lang="en-US" sz="3200" dirty="0" smtClean="0"/>
              <a:t>. </a:t>
            </a:r>
            <a:r>
              <a:rPr lang="en-US" sz="3200" dirty="0" err="1" smtClean="0"/>
              <a:t>Hur</a:t>
            </a:r>
            <a:r>
              <a:rPr lang="en-US" sz="3200" dirty="0" smtClean="0"/>
              <a:t> </a:t>
            </a:r>
            <a:r>
              <a:rPr lang="en-US" sz="3200" dirty="0" err="1" smtClean="0"/>
              <a:t>hög</a:t>
            </a:r>
            <a:r>
              <a:rPr lang="en-US" sz="3200" dirty="0" smtClean="0"/>
              <a:t> </a:t>
            </a:r>
            <a:r>
              <a:rPr lang="en-US" sz="3200" dirty="0" err="1" smtClean="0"/>
              <a:t>är</a:t>
            </a:r>
            <a:r>
              <a:rPr lang="en-US" sz="3200" dirty="0" smtClean="0"/>
              <a:t> </a:t>
            </a:r>
            <a:r>
              <a:rPr lang="en-US" sz="3200" dirty="0" err="1" smtClean="0"/>
              <a:t>backen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verkligheten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sv-SE" sz="3200" dirty="0" smtClean="0"/>
              <a:t>20 meter</a:t>
            </a:r>
            <a:endParaRPr lang="sv-SE" sz="3200" dirty="0"/>
          </a:p>
        </p:txBody>
      </p:sp>
    </p:spTree>
  </p:cSld>
  <p:clrMapOvr>
    <a:masterClrMapping/>
  </p:clrMapOvr>
  <p:transition advTm="30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44034" name="Line 2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Fler karttecken</a:t>
            </a:r>
            <a:endParaRPr lang="sv-SE" sz="2000" b="1" dirty="0"/>
          </a:p>
          <a:p>
            <a:pPr algn="ctr">
              <a:spcBef>
                <a:spcPct val="50000"/>
              </a:spcBef>
            </a:pPr>
            <a:r>
              <a:rPr lang="sv-SE" sz="5400" dirty="0"/>
              <a:t>100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44039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771800" y="2492373"/>
            <a:ext cx="60150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Vad</a:t>
            </a:r>
            <a:r>
              <a:rPr lang="en-US" sz="3200" dirty="0" smtClean="0"/>
              <a:t> </a:t>
            </a:r>
            <a:r>
              <a:rPr lang="en-US" sz="3200" dirty="0" err="1" smtClean="0"/>
              <a:t>betyder</a:t>
            </a:r>
            <a:r>
              <a:rPr lang="en-US" sz="3200" dirty="0" smtClean="0"/>
              <a:t> </a:t>
            </a:r>
            <a:r>
              <a:rPr lang="en-US" sz="3200" dirty="0" err="1" smtClean="0"/>
              <a:t>tecknet</a:t>
            </a:r>
            <a:r>
              <a:rPr lang="en-US" sz="3200" dirty="0" smtClean="0"/>
              <a:t> </a:t>
            </a:r>
            <a:r>
              <a:rPr lang="en-US" sz="3200" dirty="0" err="1" smtClean="0"/>
              <a:t>på</a:t>
            </a:r>
            <a:r>
              <a:rPr lang="en-US" sz="3200" dirty="0" smtClean="0"/>
              <a:t> </a:t>
            </a:r>
            <a:r>
              <a:rPr lang="en-US" sz="3200" dirty="0" err="1" smtClean="0"/>
              <a:t>bilden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200" dirty="0" smtClean="0"/>
              <a:t>Höjdkurva</a:t>
            </a:r>
          </a:p>
        </p:txBody>
      </p:sp>
      <p:pic>
        <p:nvPicPr>
          <p:cNvPr id="6146" name="Picture 2" descr="C:\Documents and Settings\rsu1225\Skrivbord\ORIENTERING\karttecken\höjdkurv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2708920"/>
            <a:ext cx="2033464" cy="2033464"/>
          </a:xfrm>
          <a:prstGeom prst="rect">
            <a:avLst/>
          </a:prstGeom>
          <a:noFill/>
        </p:spPr>
      </p:pic>
    </p:spTree>
  </p:cSld>
  <p:clrMapOvr>
    <a:masterClrMapping/>
  </p:clrMapOvr>
  <p:transition advTm="30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Fler karttecken</a:t>
            </a:r>
          </a:p>
          <a:p>
            <a:pPr algn="ctr">
              <a:spcBef>
                <a:spcPct val="50000"/>
              </a:spcBef>
            </a:pPr>
            <a:r>
              <a:rPr lang="sv-SE" sz="5400" dirty="0" smtClean="0"/>
              <a:t>200</a:t>
            </a:r>
            <a:endParaRPr lang="sv-SE" sz="5400" dirty="0"/>
          </a:p>
        </p:txBody>
      </p:sp>
      <p:sp>
        <p:nvSpPr>
          <p:cNvPr id="45061" name="Line 5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45063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131840" y="2492373"/>
            <a:ext cx="565500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sv-SE" sz="3200" dirty="0" smtClean="0"/>
              <a:t>Vad betyder tecknet på bilden?</a:t>
            </a:r>
            <a:endParaRPr lang="en-US" sz="3200" dirty="0" smtClean="0"/>
          </a:p>
          <a:p>
            <a:pPr algn="ctr"/>
            <a:endParaRPr lang="sv-SE" sz="3200" dirty="0" smtClean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sv-SE" sz="3200" dirty="0" smtClean="0"/>
              <a:t>Lättlöpt mark</a:t>
            </a:r>
            <a:endParaRPr lang="en-US" sz="3200" dirty="0" smtClean="0"/>
          </a:p>
        </p:txBody>
      </p:sp>
      <p:pic>
        <p:nvPicPr>
          <p:cNvPr id="10242" name="Picture 2" descr="C:\Documents and Settings\rsu1225\Skrivbord\ORIENTERING\karttecken\lättlöpt mar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2636912"/>
            <a:ext cx="2232248" cy="2232248"/>
          </a:xfrm>
          <a:prstGeom prst="rect">
            <a:avLst/>
          </a:prstGeom>
          <a:noFill/>
        </p:spPr>
      </p:pic>
    </p:spTree>
  </p:cSld>
  <p:clrMapOvr>
    <a:masterClrMapping/>
  </p:clrMapOvr>
  <p:transition advTm="30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Fler karttecken</a:t>
            </a:r>
            <a:endParaRPr lang="sv-SE" sz="2000" b="1" dirty="0"/>
          </a:p>
          <a:p>
            <a:pPr algn="ctr">
              <a:spcBef>
                <a:spcPct val="50000"/>
              </a:spcBef>
            </a:pPr>
            <a:r>
              <a:rPr lang="sv-SE" sz="5400" dirty="0"/>
              <a:t>300</a:t>
            </a:r>
          </a:p>
        </p:txBody>
      </p:sp>
      <p:sp>
        <p:nvSpPr>
          <p:cNvPr id="46085" name="Line 5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46087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699792" y="2492373"/>
            <a:ext cx="60870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sv-SE" sz="3200" dirty="0" smtClean="0"/>
              <a:t>Vad betyder tecknet på bilden?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200" dirty="0" smtClean="0"/>
              <a:t>Stig</a:t>
            </a:r>
            <a:endParaRPr lang="sv-SE" sz="3200" dirty="0"/>
          </a:p>
        </p:txBody>
      </p:sp>
      <p:pic>
        <p:nvPicPr>
          <p:cNvPr id="9218" name="Picture 2" descr="C:\Documents and Settings\rsu1225\Skrivbord\ORIENTERING\karttecken\tydlig stigförgren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4" y="2780928"/>
            <a:ext cx="1961456" cy="1961456"/>
          </a:xfrm>
          <a:prstGeom prst="rect">
            <a:avLst/>
          </a:prstGeom>
          <a:noFill/>
        </p:spPr>
      </p:pic>
    </p:spTree>
  </p:cSld>
  <p:clrMapOvr>
    <a:masterClrMapping/>
  </p:clrMapOvr>
  <p:transition advTm="30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Fler karttecken</a:t>
            </a:r>
            <a:endParaRPr lang="sv-SE" sz="2000" b="1" dirty="0"/>
          </a:p>
          <a:p>
            <a:pPr algn="ctr">
              <a:spcBef>
                <a:spcPct val="50000"/>
              </a:spcBef>
            </a:pPr>
            <a:r>
              <a:rPr lang="sv-SE" sz="5400" dirty="0"/>
              <a:t>400</a:t>
            </a:r>
          </a:p>
        </p:txBody>
      </p:sp>
      <p:sp>
        <p:nvSpPr>
          <p:cNvPr id="47109" name="Line 5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47111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43808" y="2492373"/>
            <a:ext cx="59430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Vad</a:t>
            </a:r>
            <a:r>
              <a:rPr lang="en-US" sz="3200" dirty="0" smtClean="0"/>
              <a:t> </a:t>
            </a:r>
            <a:r>
              <a:rPr lang="en-US" sz="3200" dirty="0" err="1" smtClean="0"/>
              <a:t>betyder</a:t>
            </a:r>
            <a:r>
              <a:rPr lang="en-US" sz="3200" dirty="0" smtClean="0"/>
              <a:t> </a:t>
            </a:r>
            <a:r>
              <a:rPr lang="en-US" sz="3200" dirty="0" err="1" smtClean="0"/>
              <a:t>tecknet</a:t>
            </a:r>
            <a:r>
              <a:rPr lang="en-US" sz="3200" dirty="0" smtClean="0"/>
              <a:t> </a:t>
            </a:r>
            <a:r>
              <a:rPr lang="en-US" sz="3200" dirty="0" err="1" smtClean="0"/>
              <a:t>på</a:t>
            </a:r>
            <a:r>
              <a:rPr lang="en-US" sz="3200" dirty="0" smtClean="0"/>
              <a:t> </a:t>
            </a:r>
            <a:r>
              <a:rPr lang="en-US" sz="3200" dirty="0" err="1" smtClean="0"/>
              <a:t>bilden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sv-SE" sz="3200" dirty="0" smtClean="0"/>
              <a:t>Punkthöjd</a:t>
            </a:r>
          </a:p>
        </p:txBody>
      </p:sp>
      <p:pic>
        <p:nvPicPr>
          <p:cNvPr id="8194" name="Picture 2" descr="C:\Documents and Settings\rsu1225\Skrivbord\ORIENTERING\karttecken\punkthöj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2708920"/>
            <a:ext cx="2088232" cy="2088232"/>
          </a:xfrm>
          <a:prstGeom prst="rect">
            <a:avLst/>
          </a:prstGeom>
          <a:noFill/>
        </p:spPr>
      </p:pic>
    </p:spTree>
  </p:cSld>
  <p:clrMapOvr>
    <a:masterClrMapping/>
  </p:clrMapOvr>
  <p:transition advTm="30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Fler karttecken</a:t>
            </a:r>
            <a:endParaRPr lang="sv-SE" sz="2000" b="1" dirty="0"/>
          </a:p>
          <a:p>
            <a:pPr algn="ctr">
              <a:spcBef>
                <a:spcPct val="50000"/>
              </a:spcBef>
            </a:pPr>
            <a:r>
              <a:rPr lang="sv-SE" sz="5400" dirty="0"/>
              <a:t>500</a:t>
            </a:r>
          </a:p>
        </p:txBody>
      </p:sp>
      <p:sp>
        <p:nvSpPr>
          <p:cNvPr id="48133" name="Line 5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48135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43808" y="2492373"/>
            <a:ext cx="59430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Vad</a:t>
            </a:r>
            <a:r>
              <a:rPr lang="en-US" sz="3200" dirty="0" smtClean="0"/>
              <a:t> </a:t>
            </a:r>
            <a:r>
              <a:rPr lang="en-US" sz="3200" dirty="0" err="1" smtClean="0"/>
              <a:t>betyder</a:t>
            </a:r>
            <a:r>
              <a:rPr lang="en-US" sz="3200" dirty="0" smtClean="0"/>
              <a:t> </a:t>
            </a:r>
            <a:r>
              <a:rPr lang="en-US" sz="3200" dirty="0" err="1" smtClean="0"/>
              <a:t>tecknet</a:t>
            </a:r>
            <a:r>
              <a:rPr lang="en-US" sz="3200" dirty="0" smtClean="0"/>
              <a:t> </a:t>
            </a:r>
            <a:r>
              <a:rPr lang="en-US" sz="3200" dirty="0" err="1" smtClean="0"/>
              <a:t>på</a:t>
            </a:r>
            <a:r>
              <a:rPr lang="en-US" sz="3200" dirty="0" smtClean="0"/>
              <a:t> </a:t>
            </a:r>
            <a:r>
              <a:rPr lang="en-US" sz="3200" dirty="0" err="1" smtClean="0"/>
              <a:t>bilden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200" dirty="0" smtClean="0"/>
              <a:t>(Opasserbart) vattendrag</a:t>
            </a:r>
            <a:endParaRPr lang="sv-SE" sz="3200" dirty="0"/>
          </a:p>
        </p:txBody>
      </p:sp>
      <p:pic>
        <p:nvPicPr>
          <p:cNvPr id="7170" name="Picture 2" descr="C:\Documents and Settings\rsu1225\Skrivbord\ORIENTERING\karttecken\opasserbart vattendra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4" y="2780928"/>
            <a:ext cx="2033464" cy="2033464"/>
          </a:xfrm>
          <a:prstGeom prst="rect">
            <a:avLst/>
          </a:prstGeom>
          <a:noFill/>
        </p:spPr>
      </p:pic>
    </p:spTree>
  </p:cSld>
  <p:clrMapOvr>
    <a:masterClrMapping/>
  </p:clrMapOvr>
  <p:transition advTm="30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642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/>
              <a:t>Final!</a:t>
            </a:r>
            <a:endParaRPr lang="sv-SE" sz="5400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6423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200" dirty="0" smtClean="0"/>
              <a:t>Berömda tävlingar</a:t>
            </a:r>
            <a:endParaRPr lang="sv-SE" sz="3200" dirty="0"/>
          </a:p>
          <a:p>
            <a:pPr algn="ctr">
              <a:spcBef>
                <a:spcPct val="50000"/>
              </a:spcBef>
            </a:pPr>
            <a:r>
              <a:rPr lang="sv-SE" dirty="0" smtClean="0"/>
              <a:t>Hur mycket satsar ni?</a:t>
            </a:r>
            <a:endParaRPr lang="sv-SE" sz="3200" dirty="0"/>
          </a:p>
        </p:txBody>
      </p:sp>
      <p:sp>
        <p:nvSpPr>
          <p:cNvPr id="49157" name="Line 5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49159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85720" y="2492373"/>
            <a:ext cx="850112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Världens</a:t>
            </a:r>
            <a:r>
              <a:rPr lang="en-US" sz="3200" dirty="0" smtClean="0"/>
              <a:t> </a:t>
            </a:r>
            <a:r>
              <a:rPr lang="en-US" sz="3200" dirty="0" err="1" smtClean="0"/>
              <a:t>största</a:t>
            </a:r>
            <a:r>
              <a:rPr lang="en-US" sz="3200" dirty="0" smtClean="0"/>
              <a:t> </a:t>
            </a:r>
            <a:r>
              <a:rPr lang="en-US" sz="3200" dirty="0" err="1" smtClean="0"/>
              <a:t>orienteringstävling</a:t>
            </a:r>
            <a:r>
              <a:rPr lang="en-US" sz="3200" dirty="0" smtClean="0"/>
              <a:t> </a:t>
            </a:r>
            <a:r>
              <a:rPr lang="en-US" sz="3200" dirty="0" err="1" smtClean="0"/>
              <a:t>hålls</a:t>
            </a:r>
            <a:r>
              <a:rPr lang="en-US" sz="3200" dirty="0" smtClean="0"/>
              <a:t> </a:t>
            </a:r>
            <a:r>
              <a:rPr lang="en-US" sz="3200" dirty="0" err="1" smtClean="0"/>
              <a:t>varje</a:t>
            </a:r>
            <a:r>
              <a:rPr lang="en-US" sz="3200" dirty="0" smtClean="0"/>
              <a:t> </a:t>
            </a:r>
            <a:r>
              <a:rPr lang="en-US" sz="3200" dirty="0" err="1" smtClean="0"/>
              <a:t>år</a:t>
            </a:r>
            <a:r>
              <a:rPr lang="en-US" sz="3200" dirty="0" smtClean="0"/>
              <a:t> under fem </a:t>
            </a:r>
            <a:r>
              <a:rPr lang="en-US" sz="3200" dirty="0" err="1" smtClean="0"/>
              <a:t>dagar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juli</a:t>
            </a:r>
            <a:r>
              <a:rPr lang="en-US" sz="3200" dirty="0" smtClean="0"/>
              <a:t> </a:t>
            </a:r>
            <a:r>
              <a:rPr lang="en-US" sz="3200" dirty="0" err="1" smtClean="0"/>
              <a:t>på</a:t>
            </a:r>
            <a:r>
              <a:rPr lang="en-US" sz="3200" dirty="0" smtClean="0"/>
              <a:t> </a:t>
            </a:r>
            <a:r>
              <a:rPr lang="en-US" sz="3200" dirty="0" err="1" smtClean="0"/>
              <a:t>olika</a:t>
            </a:r>
            <a:r>
              <a:rPr lang="en-US" sz="3200" dirty="0" smtClean="0"/>
              <a:t> </a:t>
            </a:r>
            <a:r>
              <a:rPr lang="en-US" sz="3200" dirty="0" err="1" smtClean="0"/>
              <a:t>platser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Sverige</a:t>
            </a:r>
            <a:r>
              <a:rPr lang="en-US" sz="3200" dirty="0" smtClean="0"/>
              <a:t>. 2001 </a:t>
            </a:r>
            <a:r>
              <a:rPr lang="en-US" sz="3200" dirty="0" err="1" smtClean="0"/>
              <a:t>hölls</a:t>
            </a:r>
            <a:r>
              <a:rPr lang="en-US" sz="3200" dirty="0" smtClean="0"/>
              <a:t> den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Sigtuna</a:t>
            </a:r>
            <a:r>
              <a:rPr lang="en-US" sz="3200" dirty="0" smtClean="0"/>
              <a:t>. </a:t>
            </a:r>
            <a:r>
              <a:rPr lang="en-US" sz="3200" dirty="0" err="1" smtClean="0"/>
              <a:t>Vad</a:t>
            </a:r>
            <a:r>
              <a:rPr lang="en-US" sz="3200" dirty="0" smtClean="0"/>
              <a:t> </a:t>
            </a:r>
            <a:r>
              <a:rPr lang="en-US" sz="3200" dirty="0" err="1" smtClean="0"/>
              <a:t>heter</a:t>
            </a:r>
            <a:r>
              <a:rPr lang="en-US" sz="3200" dirty="0" smtClean="0"/>
              <a:t> den?</a:t>
            </a:r>
            <a:endParaRPr lang="en-US" sz="32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200" dirty="0" smtClean="0"/>
              <a:t>O-ringen</a:t>
            </a:r>
            <a:endParaRPr lang="sv-SE" sz="3200" dirty="0"/>
          </a:p>
        </p:txBody>
      </p:sp>
    </p:spTree>
  </p:cSld>
  <p:clrMapOvr>
    <a:masterClrMapping/>
  </p:clrMapOvr>
  <p:transition advClick="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9155" grpId="0"/>
      <p:bldP spid="12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Karttecken</a:t>
            </a:r>
          </a:p>
          <a:p>
            <a:pPr algn="ctr">
              <a:spcBef>
                <a:spcPct val="50000"/>
              </a:spcBef>
            </a:pPr>
            <a:r>
              <a:rPr lang="sv-SE" sz="5400" dirty="0" smtClean="0"/>
              <a:t>200</a:t>
            </a:r>
            <a:endParaRPr lang="sv-SE" sz="5400" dirty="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200" dirty="0" smtClean="0"/>
              <a:t>Kraftledning</a:t>
            </a:r>
            <a:endParaRPr lang="sv-SE" sz="3200" dirty="0"/>
          </a:p>
        </p:txBody>
      </p:sp>
      <p:sp>
        <p:nvSpPr>
          <p:cNvPr id="10247" name="Line 7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10249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915816" y="2492373"/>
            <a:ext cx="58710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Vad</a:t>
            </a:r>
            <a:r>
              <a:rPr lang="en-US" sz="3200" dirty="0" smtClean="0"/>
              <a:t> </a:t>
            </a:r>
            <a:r>
              <a:rPr lang="en-US" sz="3200" dirty="0" err="1" smtClean="0"/>
              <a:t>betyder</a:t>
            </a:r>
            <a:r>
              <a:rPr lang="en-US" sz="3200" dirty="0" smtClean="0"/>
              <a:t> </a:t>
            </a:r>
            <a:r>
              <a:rPr lang="en-US" sz="3200" dirty="0" err="1" smtClean="0"/>
              <a:t>tecknet</a:t>
            </a:r>
            <a:r>
              <a:rPr lang="en-US" sz="3200" dirty="0" smtClean="0"/>
              <a:t> </a:t>
            </a:r>
            <a:r>
              <a:rPr lang="en-US" sz="3200" dirty="0" err="1" smtClean="0"/>
              <a:t>på</a:t>
            </a:r>
            <a:r>
              <a:rPr lang="en-US" sz="3200" dirty="0" smtClean="0"/>
              <a:t> </a:t>
            </a:r>
            <a:r>
              <a:rPr lang="en-US" sz="3200" dirty="0" err="1" smtClean="0"/>
              <a:t>bilden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pic>
        <p:nvPicPr>
          <p:cNvPr id="2050" name="Picture 2" descr="C:\Documents and Settings\rsu1225\Skrivbord\ORIENTERING\karttecken\kraftledn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560" y="2780928"/>
            <a:ext cx="1817440" cy="181744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Karttecken</a:t>
            </a:r>
          </a:p>
          <a:p>
            <a:pPr algn="ctr">
              <a:spcBef>
                <a:spcPct val="50000"/>
              </a:spcBef>
            </a:pPr>
            <a:r>
              <a:rPr lang="sv-SE" sz="5400" dirty="0" smtClean="0"/>
              <a:t>300</a:t>
            </a:r>
            <a:endParaRPr lang="sv-SE" sz="5400" dirty="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200" dirty="0" smtClean="0"/>
              <a:t>Opasserbar brant</a:t>
            </a:r>
            <a:endParaRPr lang="sv-SE" sz="3200" dirty="0"/>
          </a:p>
        </p:txBody>
      </p:sp>
      <p:sp>
        <p:nvSpPr>
          <p:cNvPr id="12295" name="Line 7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12297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771800" y="2492373"/>
            <a:ext cx="601504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Vad</a:t>
            </a:r>
            <a:r>
              <a:rPr lang="en-US" sz="3200" dirty="0" smtClean="0"/>
              <a:t> </a:t>
            </a:r>
            <a:r>
              <a:rPr lang="en-US" sz="3200" dirty="0" err="1" smtClean="0"/>
              <a:t>betyder</a:t>
            </a:r>
            <a:r>
              <a:rPr lang="en-US" sz="3200" dirty="0" smtClean="0"/>
              <a:t> </a:t>
            </a:r>
            <a:r>
              <a:rPr lang="en-US" sz="3200" dirty="0" err="1" smtClean="0"/>
              <a:t>det</a:t>
            </a:r>
            <a:r>
              <a:rPr lang="en-US" sz="3200" dirty="0" smtClean="0"/>
              <a:t> </a:t>
            </a:r>
            <a:r>
              <a:rPr lang="en-US" sz="3200" dirty="0" err="1" smtClean="0"/>
              <a:t>svarta</a:t>
            </a:r>
            <a:r>
              <a:rPr lang="en-US" sz="3200" dirty="0" smtClean="0"/>
              <a:t> </a:t>
            </a:r>
            <a:r>
              <a:rPr lang="en-US" sz="3200" dirty="0" err="1" smtClean="0"/>
              <a:t>tecknet</a:t>
            </a:r>
            <a:r>
              <a:rPr lang="en-US" sz="3200" dirty="0" smtClean="0"/>
              <a:t> </a:t>
            </a:r>
            <a:r>
              <a:rPr lang="en-US" sz="3200" dirty="0" err="1" smtClean="0"/>
              <a:t>på</a:t>
            </a:r>
            <a:r>
              <a:rPr lang="en-US" sz="3200" dirty="0" smtClean="0"/>
              <a:t> </a:t>
            </a:r>
            <a:r>
              <a:rPr lang="en-US" sz="3200" dirty="0" err="1" smtClean="0"/>
              <a:t>bilden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pic>
        <p:nvPicPr>
          <p:cNvPr id="3074" name="Picture 2" descr="C:\Documents and Settings\rsu1225\Skrivbord\ORIENTERING\karttecken\opasserbar bra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2708920"/>
            <a:ext cx="2033464" cy="2033464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Karttecken</a:t>
            </a:r>
          </a:p>
          <a:p>
            <a:pPr algn="ctr">
              <a:spcBef>
                <a:spcPct val="50000"/>
              </a:spcBef>
            </a:pPr>
            <a:r>
              <a:rPr lang="sv-SE" sz="5400" dirty="0" smtClean="0"/>
              <a:t>400</a:t>
            </a:r>
            <a:endParaRPr lang="sv-SE" sz="5400" dirty="0"/>
          </a:p>
        </p:txBody>
      </p:sp>
      <p:sp>
        <p:nvSpPr>
          <p:cNvPr id="14343" name="Line 7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14345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915816" y="2492373"/>
            <a:ext cx="58710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sv-SE" sz="3200" dirty="0" smtClean="0"/>
              <a:t>Vad betyder tecknet på bilden?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200" dirty="0" smtClean="0"/>
              <a:t>Ruin</a:t>
            </a:r>
            <a:endParaRPr lang="sv-SE" sz="3200" dirty="0"/>
          </a:p>
        </p:txBody>
      </p:sp>
      <p:pic>
        <p:nvPicPr>
          <p:cNvPr id="4098" name="Picture 2" descr="C:\Documents and Settings\rsu1225\Skrivbord\ORIENTERING\karttecken\ru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2636912"/>
            <a:ext cx="2033464" cy="2033464"/>
          </a:xfrm>
          <a:prstGeom prst="rect">
            <a:avLst/>
          </a:prstGeom>
          <a:noFill/>
        </p:spPr>
      </p:pic>
    </p:spTree>
  </p:cSld>
  <p:clrMapOvr>
    <a:masterClrMapping/>
  </p:clrMapOvr>
  <p:transition advTm="30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Karttecken</a:t>
            </a:r>
          </a:p>
          <a:p>
            <a:pPr algn="ctr">
              <a:spcBef>
                <a:spcPct val="50000"/>
              </a:spcBef>
            </a:pPr>
            <a:r>
              <a:rPr lang="sv-SE" sz="5400" dirty="0" smtClean="0"/>
              <a:t>500</a:t>
            </a:r>
            <a:endParaRPr lang="sv-SE" sz="5400" dirty="0"/>
          </a:p>
        </p:txBody>
      </p:sp>
      <p:sp>
        <p:nvSpPr>
          <p:cNvPr id="16391" name="Line 7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16393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43808" y="2492373"/>
            <a:ext cx="59430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Vad</a:t>
            </a:r>
            <a:r>
              <a:rPr lang="en-US" sz="3200" dirty="0" smtClean="0"/>
              <a:t> </a:t>
            </a:r>
            <a:r>
              <a:rPr lang="en-US" sz="3200" dirty="0" err="1" smtClean="0"/>
              <a:t>betydet</a:t>
            </a:r>
            <a:r>
              <a:rPr lang="en-US" sz="3200" dirty="0" smtClean="0"/>
              <a:t> </a:t>
            </a:r>
            <a:r>
              <a:rPr lang="en-US" sz="3200" dirty="0" err="1" smtClean="0"/>
              <a:t>tecknet</a:t>
            </a:r>
            <a:r>
              <a:rPr lang="en-US" sz="3200" dirty="0" smtClean="0"/>
              <a:t> </a:t>
            </a:r>
            <a:r>
              <a:rPr lang="en-US" sz="3200" dirty="0" err="1" smtClean="0"/>
              <a:t>på</a:t>
            </a:r>
            <a:r>
              <a:rPr lang="en-US" sz="3200" dirty="0" smtClean="0"/>
              <a:t> </a:t>
            </a:r>
            <a:r>
              <a:rPr lang="en-US" sz="3200" dirty="0" err="1" smtClean="0"/>
              <a:t>bilden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200" dirty="0" smtClean="0"/>
              <a:t>Brunn</a:t>
            </a:r>
            <a:endParaRPr lang="sv-SE" sz="3200" dirty="0"/>
          </a:p>
        </p:txBody>
      </p:sp>
      <p:pic>
        <p:nvPicPr>
          <p:cNvPr id="5122" name="Picture 2" descr="C:\Documents and Settings\rsu1225\Skrivbord\ORIENTERING\karttecken\brun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2636912"/>
            <a:ext cx="2105472" cy="2105472"/>
          </a:xfrm>
          <a:prstGeom prst="rect">
            <a:avLst/>
          </a:prstGeom>
          <a:noFill/>
        </p:spPr>
      </p:pic>
    </p:spTree>
  </p:cSld>
  <p:clrMapOvr>
    <a:masterClrMapping/>
  </p:clrMapOvr>
  <p:transition advTm="30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Skala</a:t>
            </a:r>
          </a:p>
          <a:p>
            <a:pPr algn="ctr">
              <a:spcBef>
                <a:spcPct val="50000"/>
              </a:spcBef>
            </a:pPr>
            <a:r>
              <a:rPr lang="sv-SE" sz="5400" dirty="0" smtClean="0"/>
              <a:t>100</a:t>
            </a:r>
            <a:endParaRPr lang="sv-SE" sz="5400" dirty="0"/>
          </a:p>
        </p:txBody>
      </p:sp>
      <p:sp>
        <p:nvSpPr>
          <p:cNvPr id="28679" name="Line 7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28681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5720" y="2492373"/>
            <a:ext cx="850112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Hur</a:t>
            </a:r>
            <a:r>
              <a:rPr lang="en-US" sz="3200" dirty="0" smtClean="0"/>
              <a:t> </a:t>
            </a:r>
            <a:r>
              <a:rPr lang="en-US" sz="3200" dirty="0" err="1" smtClean="0"/>
              <a:t>många</a:t>
            </a:r>
            <a:r>
              <a:rPr lang="en-US" sz="3200" dirty="0" smtClean="0"/>
              <a:t> meter </a:t>
            </a:r>
            <a:r>
              <a:rPr lang="en-US" sz="3200" dirty="0" err="1" smtClean="0"/>
              <a:t>är</a:t>
            </a:r>
            <a:r>
              <a:rPr lang="en-US" sz="3200" dirty="0" smtClean="0"/>
              <a:t> 1 cm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verkligheten</a:t>
            </a:r>
            <a:r>
              <a:rPr lang="en-US" sz="3200" dirty="0" smtClean="0"/>
              <a:t> </a:t>
            </a:r>
            <a:r>
              <a:rPr lang="en-US" sz="3200" dirty="0" err="1" smtClean="0"/>
              <a:t>om</a:t>
            </a:r>
            <a:r>
              <a:rPr lang="en-US" sz="3200" dirty="0" smtClean="0"/>
              <a:t> </a:t>
            </a:r>
            <a:r>
              <a:rPr lang="en-US" sz="3200" dirty="0" err="1" smtClean="0"/>
              <a:t>skalan</a:t>
            </a:r>
            <a:r>
              <a:rPr lang="en-US" sz="3200" dirty="0" smtClean="0"/>
              <a:t> </a:t>
            </a:r>
            <a:r>
              <a:rPr lang="en-US" sz="3200" dirty="0" err="1" smtClean="0"/>
              <a:t>är</a:t>
            </a:r>
            <a:r>
              <a:rPr lang="en-US" sz="3200" dirty="0" smtClean="0"/>
              <a:t> 1:10 000</a:t>
            </a:r>
            <a:endParaRPr lang="en-US" sz="32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sv-SE" sz="3200" dirty="0" smtClean="0"/>
              <a:t>100 meter</a:t>
            </a:r>
            <a:endParaRPr lang="sv-SE" sz="3200" dirty="0"/>
          </a:p>
        </p:txBody>
      </p:sp>
    </p:spTree>
  </p:cSld>
  <p:clrMapOvr>
    <a:masterClrMapping/>
  </p:clrMapOvr>
  <p:transition advTm="30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Skala</a:t>
            </a:r>
          </a:p>
          <a:p>
            <a:pPr algn="ctr">
              <a:spcBef>
                <a:spcPct val="50000"/>
              </a:spcBef>
            </a:pPr>
            <a:r>
              <a:rPr lang="sv-SE" sz="5400" dirty="0" smtClean="0"/>
              <a:t>200</a:t>
            </a:r>
            <a:endParaRPr lang="sv-SE" sz="5400" dirty="0"/>
          </a:p>
        </p:txBody>
      </p:sp>
      <p:sp>
        <p:nvSpPr>
          <p:cNvPr id="29703" name="Line 7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29705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5720" y="2492373"/>
            <a:ext cx="850112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Hur</a:t>
            </a:r>
            <a:r>
              <a:rPr lang="en-US" sz="3200" dirty="0" smtClean="0"/>
              <a:t> </a:t>
            </a:r>
            <a:r>
              <a:rPr lang="en-US" sz="3200" dirty="0" err="1" smtClean="0"/>
              <a:t>många</a:t>
            </a:r>
            <a:r>
              <a:rPr lang="en-US" sz="3200" dirty="0" smtClean="0"/>
              <a:t> meter </a:t>
            </a:r>
            <a:r>
              <a:rPr lang="en-US" sz="3200" dirty="0" err="1" smtClean="0"/>
              <a:t>är</a:t>
            </a:r>
            <a:r>
              <a:rPr lang="en-US" sz="3200" dirty="0" smtClean="0"/>
              <a:t> 1 cm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verkligheten</a:t>
            </a:r>
            <a:r>
              <a:rPr lang="en-US" sz="3200" dirty="0" smtClean="0"/>
              <a:t> </a:t>
            </a:r>
            <a:r>
              <a:rPr lang="en-US" sz="3200" dirty="0" err="1" smtClean="0"/>
              <a:t>om</a:t>
            </a:r>
            <a:r>
              <a:rPr lang="en-US" sz="3200" dirty="0" smtClean="0"/>
              <a:t> </a:t>
            </a:r>
            <a:r>
              <a:rPr lang="en-US" sz="3200" dirty="0" err="1" smtClean="0"/>
              <a:t>skalan</a:t>
            </a:r>
            <a:r>
              <a:rPr lang="en-US" sz="3200" dirty="0" smtClean="0"/>
              <a:t> </a:t>
            </a:r>
            <a:r>
              <a:rPr lang="en-US" sz="3200" dirty="0" err="1" smtClean="0"/>
              <a:t>är</a:t>
            </a:r>
            <a:r>
              <a:rPr lang="en-US" sz="3200" dirty="0" smtClean="0"/>
              <a:t> 1:5 000</a:t>
            </a:r>
            <a:endParaRPr lang="en-US" sz="32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200" dirty="0" smtClean="0"/>
              <a:t>50 meter</a:t>
            </a:r>
            <a:endParaRPr lang="sv-SE" sz="3200" dirty="0"/>
          </a:p>
        </p:txBody>
      </p:sp>
    </p:spTree>
  </p:cSld>
  <p:clrMapOvr>
    <a:masterClrMapping/>
  </p:clrMapOvr>
  <p:transition advTm="30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4282" y="2500306"/>
            <a:ext cx="8715436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sv-SE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50825" y="549275"/>
            <a:ext cx="86423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000" b="1" dirty="0" smtClean="0"/>
              <a:t>Skala</a:t>
            </a:r>
          </a:p>
          <a:p>
            <a:pPr algn="ctr">
              <a:spcBef>
                <a:spcPct val="50000"/>
              </a:spcBef>
            </a:pPr>
            <a:r>
              <a:rPr lang="sv-SE" sz="5400" dirty="0" smtClean="0"/>
              <a:t>300</a:t>
            </a:r>
            <a:endParaRPr lang="sv-SE" sz="5400" dirty="0"/>
          </a:p>
        </p:txBody>
      </p:sp>
      <p:sp>
        <p:nvSpPr>
          <p:cNvPr id="30727" name="Line 7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539750" y="6308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468313" y="638175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/>
              <a:t>Till start</a:t>
            </a:r>
          </a:p>
        </p:txBody>
      </p:sp>
      <p:sp>
        <p:nvSpPr>
          <p:cNvPr id="30729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468313" y="6092825"/>
            <a:ext cx="647700" cy="576263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5720" y="2492373"/>
            <a:ext cx="850112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Gröna</a:t>
            </a:r>
            <a:r>
              <a:rPr lang="en-US" sz="3200" dirty="0" smtClean="0"/>
              <a:t> </a:t>
            </a:r>
            <a:r>
              <a:rPr lang="en-US" sz="3200" dirty="0" err="1" smtClean="0"/>
              <a:t>Kartan</a:t>
            </a:r>
            <a:r>
              <a:rPr lang="en-US" sz="3200" dirty="0" smtClean="0"/>
              <a:t> </a:t>
            </a:r>
            <a:r>
              <a:rPr lang="en-US" sz="3200" dirty="0" err="1" smtClean="0"/>
              <a:t>har</a:t>
            </a:r>
            <a:r>
              <a:rPr lang="en-US" sz="3200" dirty="0" smtClean="0"/>
              <a:t> </a:t>
            </a:r>
            <a:r>
              <a:rPr lang="en-US" sz="3200" dirty="0" err="1" smtClean="0"/>
              <a:t>skalan</a:t>
            </a:r>
            <a:r>
              <a:rPr lang="en-US" sz="3200" dirty="0" smtClean="0"/>
              <a:t> 1:50 000. </a:t>
            </a:r>
            <a:r>
              <a:rPr lang="en-US" sz="3200" dirty="0" err="1" smtClean="0"/>
              <a:t>Hur</a:t>
            </a:r>
            <a:r>
              <a:rPr lang="en-US" sz="3200" dirty="0" smtClean="0"/>
              <a:t> </a:t>
            </a:r>
            <a:r>
              <a:rPr lang="en-US" sz="3200" dirty="0" err="1" smtClean="0"/>
              <a:t>många</a:t>
            </a:r>
            <a:r>
              <a:rPr lang="en-US" sz="3200" dirty="0" smtClean="0"/>
              <a:t> meter </a:t>
            </a:r>
            <a:r>
              <a:rPr lang="en-US" sz="3200" dirty="0" err="1" smtClean="0"/>
              <a:t>är</a:t>
            </a:r>
            <a:r>
              <a:rPr lang="en-US" sz="3200" dirty="0" smtClean="0"/>
              <a:t> 2 cm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verkligheten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0825" y="50101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200" dirty="0" smtClean="0"/>
              <a:t>1000 meter</a:t>
            </a:r>
            <a:endParaRPr lang="sv-SE" sz="3200" dirty="0"/>
          </a:p>
        </p:txBody>
      </p:sp>
    </p:spTree>
  </p:cSld>
  <p:clrMapOvr>
    <a:masterClrMapping/>
  </p:clrMapOvr>
  <p:transition advTm="30000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456</Words>
  <Application>Microsoft Office PowerPoint</Application>
  <PresentationFormat>Bildspel på skärmen (4:3)</PresentationFormat>
  <Paragraphs>162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27</vt:i4>
      </vt:variant>
    </vt:vector>
  </HeadingPairs>
  <TitlesOfParts>
    <vt:vector size="28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Sigtuna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rsu1225</dc:creator>
  <cp:lastModifiedBy>Christoffer Westlund</cp:lastModifiedBy>
  <cp:revision>107</cp:revision>
  <dcterms:created xsi:type="dcterms:W3CDTF">2010-02-22T06:58:47Z</dcterms:created>
  <dcterms:modified xsi:type="dcterms:W3CDTF">2013-04-11T17:26:40Z</dcterms:modified>
</cp:coreProperties>
</file>